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0a06fa3ce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0a06fa3ce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0a06fa3ce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0a06fa3ce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0a06fa3ce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0a06fa3ce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0a06fa3ce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0a06fa3ce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0a06fa3ce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0a06fa3ce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0a06fa3ce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0a06fa3ce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0a06fa3ce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0a06fa3ce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0a06fa3ce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0a06fa3ce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Reliable Resources on the Web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Groat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3005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TRAAP test for Reliable Sources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880550"/>
            <a:ext cx="7505700" cy="3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imeliness – the “newness” of the information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there been new versions or editions since this was published?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elevance – the depth and importance of the information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detailed is the information? Is it too basic for your needs? Too advanced?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uthority – the source of the information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it self-published or posted on a personal site?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ccuracy – the reliability and correctness of the information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does the information come from?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urpose – the reason the information was created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author looking to inform, teach, advocate, sell, or entertain?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321475"/>
            <a:ext cx="7505700" cy="9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All sources on OSLIS/Gale passes TRAAP</a:t>
            </a:r>
            <a:endParaRPr sz="24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Step 1: Click on “Library,” then click on “Research”</a:t>
            </a:r>
            <a:endParaRPr sz="2400"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700" y="1225150"/>
            <a:ext cx="6729507" cy="37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/>
          <p:nvPr/>
        </p:nvSpPr>
        <p:spPr>
          <a:xfrm>
            <a:off x="1379925" y="3513500"/>
            <a:ext cx="698700" cy="251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077325" y="2673925"/>
            <a:ext cx="309000" cy="251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296450"/>
            <a:ext cx="75057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Step 2: Click on “OSLIS/Gale Databases”</a:t>
            </a:r>
            <a:endParaRPr sz="2400"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3" y="858675"/>
            <a:ext cx="7010247" cy="394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/>
          <p:nvPr/>
        </p:nvSpPr>
        <p:spPr>
          <a:xfrm>
            <a:off x="2726425" y="4072825"/>
            <a:ext cx="1079100" cy="250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610325" y="265525"/>
            <a:ext cx="7505700" cy="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Step 3: Click on “Middle Schoolers”</a:t>
            </a:r>
            <a:endParaRPr sz="2400"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87" y="819850"/>
            <a:ext cx="7120576" cy="40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/>
          <p:nvPr/>
        </p:nvSpPr>
        <p:spPr>
          <a:xfrm>
            <a:off x="3618400" y="3663025"/>
            <a:ext cx="1169400" cy="691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819150" y="226850"/>
            <a:ext cx="75057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Step 4: Begin your research</a:t>
            </a:r>
            <a:endParaRPr sz="2400"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0726" y="889475"/>
            <a:ext cx="7024276" cy="39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/>
          <p:nvPr/>
        </p:nvSpPr>
        <p:spPr>
          <a:xfrm>
            <a:off x="3746225" y="1922050"/>
            <a:ext cx="2708100" cy="223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6454225" y="889475"/>
            <a:ext cx="2334000" cy="303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Tips for searching:</a:t>
            </a:r>
            <a:endParaRPr sz="22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-No questions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-Use “and” to focus search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-Use “- ___” to cut out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unnecessary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 information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EX: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Heroin - celebrities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819150" y="231525"/>
            <a:ext cx="750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Gale Hack #1: Assess your results</a:t>
            </a:r>
            <a:endParaRPr sz="2400"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25" y="1044325"/>
            <a:ext cx="6339087" cy="39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/>
          <p:nvPr/>
        </p:nvSpPr>
        <p:spPr>
          <a:xfrm>
            <a:off x="5428300" y="2246125"/>
            <a:ext cx="3378600" cy="22740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If you have too many results, use “and _____” to help focus results.</a:t>
            </a:r>
            <a:endParaRPr sz="2200"/>
          </a:p>
        </p:txBody>
      </p:sp>
      <p:sp>
        <p:nvSpPr>
          <p:cNvPr id="174" name="Google Shape;174;p19"/>
          <p:cNvSpPr/>
          <p:nvPr/>
        </p:nvSpPr>
        <p:spPr>
          <a:xfrm>
            <a:off x="4338100" y="2571750"/>
            <a:ext cx="1090200" cy="1505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819150" y="249775"/>
            <a:ext cx="7505700" cy="8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Gale Hack #2: Focus the “Content Level” to your reading level</a:t>
            </a:r>
            <a:endParaRPr sz="2400"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75" y="1113775"/>
            <a:ext cx="6625336" cy="372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/>
          <p:nvPr/>
        </p:nvSpPr>
        <p:spPr>
          <a:xfrm>
            <a:off x="5476100" y="2877275"/>
            <a:ext cx="3199200" cy="1961400"/>
          </a:xfrm>
          <a:prstGeom prst="leftArrowCallout">
            <a:avLst>
              <a:gd fmla="val 8258" name="adj1"/>
              <a:gd fmla="val 8635" name="adj2"/>
              <a:gd fmla="val 25000" name="adj3"/>
              <a:gd fmla="val 64977" name="adj4"/>
            </a:avLst>
          </a:prstGeom>
          <a:solidFill>
            <a:srgbClr val="B7B7B7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focus search on reading level in “Content Level.”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= Middle school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Yellow = High school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= College level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819150" y="211375"/>
            <a:ext cx="7505700" cy="8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Gale Hack #3: Source Citations are found at the bottom of each article</a:t>
            </a:r>
            <a:endParaRPr sz="2400"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77" y="1090575"/>
            <a:ext cx="6717551" cy="377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/>
          <p:nvPr/>
        </p:nvSpPr>
        <p:spPr>
          <a:xfrm>
            <a:off x="954900" y="3055150"/>
            <a:ext cx="3372300" cy="655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"/>
          <p:cNvSpPr/>
          <p:nvPr/>
        </p:nvSpPr>
        <p:spPr>
          <a:xfrm>
            <a:off x="5786450" y="2082550"/>
            <a:ext cx="2963100" cy="2683500"/>
          </a:xfrm>
          <a:prstGeom prst="rect">
            <a:avLst/>
          </a:prstGeom>
          <a:solidFill>
            <a:srgbClr val="B7B7B7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Copy citation and paste onto your Work Cited page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Once you have all your citations, check that the font, size, and color is all the same.</a:t>
            </a:r>
            <a:endParaRPr sz="2200"/>
          </a:p>
        </p:txBody>
      </p:sp>
      <p:sp>
        <p:nvSpPr>
          <p:cNvPr id="190" name="Google Shape;190;p21"/>
          <p:cNvSpPr/>
          <p:nvPr/>
        </p:nvSpPr>
        <p:spPr>
          <a:xfrm rot="-944445">
            <a:off x="4339451" y="3038984"/>
            <a:ext cx="1465248" cy="29328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